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27"/>
  </p:notesMasterIdLst>
  <p:sldIdLst>
    <p:sldId id="256" r:id="rId2"/>
    <p:sldId id="257" r:id="rId3"/>
    <p:sldId id="702" r:id="rId4"/>
    <p:sldId id="437" r:id="rId5"/>
    <p:sldId id="431" r:id="rId6"/>
    <p:sldId id="436" r:id="rId7"/>
    <p:sldId id="409" r:id="rId8"/>
    <p:sldId id="410" r:id="rId9"/>
    <p:sldId id="701" r:id="rId10"/>
    <p:sldId id="427" r:id="rId11"/>
    <p:sldId id="438" r:id="rId12"/>
    <p:sldId id="439" r:id="rId13"/>
    <p:sldId id="441" r:id="rId14"/>
    <p:sldId id="260" r:id="rId15"/>
    <p:sldId id="270" r:id="rId16"/>
    <p:sldId id="259" r:id="rId17"/>
    <p:sldId id="261" r:id="rId18"/>
    <p:sldId id="262" r:id="rId19"/>
    <p:sldId id="269" r:id="rId20"/>
    <p:sldId id="263" r:id="rId21"/>
    <p:sldId id="265" r:id="rId22"/>
    <p:sldId id="267" r:id="rId23"/>
    <p:sldId id="266" r:id="rId24"/>
    <p:sldId id="440" r:id="rId25"/>
    <p:sldId id="7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89877"/>
  </p:normalViewPr>
  <p:slideViewPr>
    <p:cSldViewPr snapToGrid="0" snapToObjects="1">
      <p:cViewPr varScale="1">
        <p:scale>
          <a:sx n="101" d="100"/>
          <a:sy n="101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72B77-AE2A-1D4D-B40B-D481244D7DA6}" type="datetimeFigureOut">
              <a:rPr lang="en-US" smtClean="0"/>
              <a:t>8/13/21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29563-CAD5-CC45-8D58-16938202D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2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29563-CAD5-CC45-8D58-16938202DD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5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29563-CAD5-CC45-8D58-16938202DD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8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>
            <a:extLst>
              <a:ext uri="{FF2B5EF4-FFF2-40B4-BE49-F238E27FC236}">
                <a16:creationId xmlns:a16="http://schemas.microsoft.com/office/drawing/2014/main" id="{D34D5DF2-28B6-0241-8B35-945F8FA75E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>
            <a:extLst>
              <a:ext uri="{FF2B5EF4-FFF2-40B4-BE49-F238E27FC236}">
                <a16:creationId xmlns:a16="http://schemas.microsoft.com/office/drawing/2014/main" id="{8C19B46B-B090-F745-9478-770E0B38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81604" name="Slide Number Placeholder 3">
            <a:extLst>
              <a:ext uri="{FF2B5EF4-FFF2-40B4-BE49-F238E27FC236}">
                <a16:creationId xmlns:a16="http://schemas.microsoft.com/office/drawing/2014/main" id="{98FA3ECE-38C7-C04E-B9D1-409D79292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1pPr>
            <a:lvl2pPr marL="742950" indent="-285750" defTabSz="9398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2pPr>
            <a:lvl3pPr marL="1143000" indent="-228600" defTabSz="9398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3pPr>
            <a:lvl4pPr marL="1600200" indent="-228600" defTabSz="9398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4pPr>
            <a:lvl5pPr marL="2057400" indent="-228600" defTabSz="9398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5BFF7-70D5-1E4D-BB95-17135A86F6BF}" type="slidenum">
              <a:rPr kumimoji="0" lang="en-US" altLang="en-US">
                <a:solidFill>
                  <a:srgbClr val="C0504D"/>
                </a:solidFill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kumimoji="0" lang="en-US" altLang="en-US">
              <a:solidFill>
                <a:srgbClr val="C0504D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29563-CAD5-CC45-8D58-16938202DD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1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29563-CAD5-CC45-8D58-16938202DD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29563-CAD5-CC45-8D58-16938202DD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07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F3CDD-A8C7-5843-A8C8-E3C6D44C17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9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56CFD-E417-E44A-8D51-CD352C6CE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F5F84-E579-9E46-B4B7-51B6F743D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69C3B-D1E7-DC4A-8E77-85A156E54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29436-1D0F-3B4F-893E-F73588D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4F731-8032-F843-9091-05E2575CA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5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3526-8C0B-344D-BCE7-5F806312D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F8B77-25FF-0D4B-9686-CA29D1FE7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F5A44-4793-9E48-B4D9-CEFD8A6C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FAE4A-A6C4-DF4E-A4E3-6ED36CBA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079C6-0C2E-6B41-ACBB-B3611660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1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871D2-CDDF-F14F-81FA-58E02B8F32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D0F4-4D98-C540-8A99-4A74D43AE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1B41B-EFF1-094B-B04F-23FA9B107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53F81-7DF0-0C42-87CA-32B4FE0F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534CD-483A-0240-9BDC-31548230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76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116FC-C025-8445-8E7F-D91A9249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E9CCB-C3D6-AE46-8A4D-9ACA8261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E101C-296F-354C-97CE-5BAE1098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6AD99AF-146D-C746-96BB-48A1645FAD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95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01540-FB11-5E40-92C6-21ED3B50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BBC2F-9A82-F643-9FB1-AA1821A5A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69C09-3E4A-594F-BD68-DDE54F09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FE3AC-B23E-D14B-917D-459767F1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70E37-D42E-CA4A-8E56-E5D41C99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19C1-26E0-CA47-A5B1-8F5435E5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F67AA-D52A-A44F-9156-8639BA0C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B89DF-58FE-3641-9643-BB84F675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BB1FA-09B5-8E49-8040-3227B3F4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B523E-8817-8B4F-824F-0A7C91801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CA025-E026-5F4A-BC50-686D3D80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2427F-D0D8-C447-8E00-182372547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9B2F0-3D74-DE43-9A52-FF34A29F6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4C4EA-8F24-5647-8AA7-B7A1282F2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5E3DB-3971-A34C-910B-EA90A5C0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3A779-78E2-964A-9910-DCCA345C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2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22BD8-47DB-6146-9895-948B9FA3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C99CE-56B7-8B42-B10B-E69B430A2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8B9EB2-B683-BC41-9E0E-BE6180255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9FED8-0F35-584B-8D86-1ED34BE4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EF0B3C-DEFF-7444-9845-2B72FBFAF0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8E7982-6AE7-7443-B170-917CC389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F3ADD3-0453-9A45-9264-9663E81C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76A12-8E53-A640-A83E-57D80744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5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FE3A-A1C5-CE4D-B3BF-3EB325473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BAA15-B812-364C-BE72-E42DC71DF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0AB41-DA16-A248-BB61-84A35CFD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9C07D-1694-E246-AC3A-BB031355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0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F98F41-E7F5-014B-AE35-4BAF44209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D1447-B956-144F-8096-7487BE1E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ECF0B-63BE-C24F-961E-82AB20CF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2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5E92-5847-794B-B2B9-1E3ADA32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52734-9FA8-8744-935E-70FE26F5B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2529C-7BA8-BA46-81BF-3FA94E681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E285E-C15F-A145-A3DA-9FE35053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DAEB3-9821-D448-BB27-CD9E9811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9B7A0-4B21-3542-BD02-78ECC603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1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BEB3F-9468-F94C-93AE-B11D3E2A4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E1F8CE-ECDD-7243-9189-036837F1F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A5BEC-6357-9A4F-A4C4-6CF056ACA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E0BE7-E09A-8C4D-8293-D0E89B9C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9F0BC4-A420-6B4D-BA0D-D7A31ECE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D282A-0841-9E4E-B479-81A6B363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5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20EBC3-CD78-D440-A9DD-4A1B9D58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AED9C-36E8-E846-A12C-C037D3073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B5C26-DB86-274A-AC71-350B2D1DC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CF2DF-CC81-1944-8D74-CD0E9A52CA67}" type="datetimeFigureOut">
              <a:rPr lang="en-US" smtClean="0"/>
              <a:t>8/13/21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FBD1F-33DC-514F-B08A-73A0242FB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6D4AC-6636-7A4C-A199-460B5FD7B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B8CE5-CA5F-604A-8E51-2FE4C56B8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lobal_econom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en.wikipedia.org/wiki/Innovation" TargetMode="External"/><Relationship Id="rId4" Type="http://schemas.openxmlformats.org/officeDocument/2006/relationships/hyperlink" Target="https://en.wikipedia.org/wiki/Competitive_advantag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hyperlink" Target="mailto:bnmohanty86@gmail.com" TargetMode="Externa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ABAB57-729C-2543-89C8-C5926CBEE48C}"/>
              </a:ext>
            </a:extLst>
          </p:cNvPr>
          <p:cNvSpPr txBox="1"/>
          <p:nvPr/>
        </p:nvSpPr>
        <p:spPr>
          <a:xfrm>
            <a:off x="8045751" y="629266"/>
            <a:ext cx="3667039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rgbClr val="C00000"/>
                </a:solidFill>
                <a:latin typeface="Baloo" panose="03080902040302020200" pitchFamily="66" charset="77"/>
                <a:ea typeface="+mj-ea"/>
                <a:cs typeface="Baloo" panose="03080902040302020200" pitchFamily="66" charset="77"/>
              </a:rPr>
              <a:t>Research Needs in Bamboo Sector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indoor, kitchen, floor&#10;&#10;Description automatically generated">
            <a:extLst>
              <a:ext uri="{FF2B5EF4-FFF2-40B4-BE49-F238E27FC236}">
                <a16:creationId xmlns:a16="http://schemas.microsoft.com/office/drawing/2014/main" id="{8E6B7C24-DBD1-D146-B1C5-18309F785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"/>
          <a:stretch/>
        </p:blipFill>
        <p:spPr>
          <a:xfrm>
            <a:off x="121920" y="574646"/>
            <a:ext cx="7680960" cy="5658515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FC81D3-9164-3540-97A7-F714B4AD572D}"/>
              </a:ext>
            </a:extLst>
          </p:cNvPr>
          <p:cNvSpPr txBox="1"/>
          <p:nvPr/>
        </p:nvSpPr>
        <p:spPr>
          <a:xfrm>
            <a:off x="7910235" y="2449214"/>
            <a:ext cx="4053839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</a:rPr>
              <a:t>Dr B N Mohanty, IFS ®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Ex PCCF, Manipur,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Ex Director, IPIRTI,    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70C0"/>
                </a:solidFill>
              </a:rPr>
              <a:t>   Bengaluru</a:t>
            </a:r>
          </a:p>
        </p:txBody>
      </p:sp>
    </p:spTree>
    <p:extLst>
      <p:ext uri="{BB962C8B-B14F-4D97-AF65-F5344CB8AC3E}">
        <p14:creationId xmlns:p14="http://schemas.microsoft.com/office/powerpoint/2010/main" val="3851099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4" descr="G:\China BAMBOO REPORT\China Report Photos\Lin'an\IMG_0103.JPG">
            <a:extLst>
              <a:ext uri="{FF2B5EF4-FFF2-40B4-BE49-F238E27FC236}">
                <a16:creationId xmlns:a16="http://schemas.microsoft.com/office/drawing/2014/main" id="{D0742FCD-780E-5F4B-9FBE-FA4A8249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742951"/>
            <a:ext cx="4316412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3" name="Picture 6" descr="C:\Users\bnmohanty86\Desktop\Laser &amp; Laminates Decoration\IMG-4236.JPG">
            <a:extLst>
              <a:ext uri="{FF2B5EF4-FFF2-40B4-BE49-F238E27FC236}">
                <a16:creationId xmlns:a16="http://schemas.microsoft.com/office/drawing/2014/main" id="{BFD0A2E3-2C5D-774D-8FFF-E4464290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3673475"/>
            <a:ext cx="4316412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4" name="TextBox 1">
            <a:extLst>
              <a:ext uri="{FF2B5EF4-FFF2-40B4-BE49-F238E27FC236}">
                <a16:creationId xmlns:a16="http://schemas.microsoft.com/office/drawing/2014/main" id="{A3DF8127-78D0-E947-917B-86A233384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5820"/>
            <a:ext cx="802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N" altLang="en-US" sz="36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Bamboo Artefacts</a:t>
            </a:r>
          </a:p>
        </p:txBody>
      </p:sp>
      <p:pic>
        <p:nvPicPr>
          <p:cNvPr id="3" name="Picture 2" descr="A picture containing table, indoor, wooden&#10;&#10;Description automatically generated">
            <a:extLst>
              <a:ext uri="{FF2B5EF4-FFF2-40B4-BE49-F238E27FC236}">
                <a16:creationId xmlns:a16="http://schemas.microsoft.com/office/drawing/2014/main" id="{C0527C5C-D33D-2947-9D39-8A651E0E5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76" y="742951"/>
            <a:ext cx="5378824" cy="4129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0AEC9-4E3B-C24B-8B07-C02CFDA12D7C}"/>
              </a:ext>
            </a:extLst>
          </p:cNvPr>
          <p:cNvSpPr txBox="1"/>
          <p:nvPr/>
        </p:nvSpPr>
        <p:spPr>
          <a:xfrm>
            <a:off x="972434" y="5019507"/>
            <a:ext cx="43905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Bamboo Bottles by 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Mr. Prasad Rao, IFS (Tripura)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C713E-6193-9243-A395-226D47FC47F3}"/>
              </a:ext>
            </a:extLst>
          </p:cNvPr>
          <p:cNvSpPr txBox="1"/>
          <p:nvPr/>
        </p:nvSpPr>
        <p:spPr>
          <a:xfrm>
            <a:off x="10832922" y="1167063"/>
            <a:ext cx="38664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A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S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E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R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P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R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I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N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T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I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N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G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C6724D-FD00-DC44-A398-B359A11BE1A3}"/>
              </a:ext>
            </a:extLst>
          </p:cNvPr>
          <p:cNvSpPr txBox="1"/>
          <p:nvPr/>
        </p:nvSpPr>
        <p:spPr>
          <a:xfrm>
            <a:off x="911058" y="369851"/>
            <a:ext cx="38065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B050"/>
                </a:solidFill>
              </a:rPr>
              <a:t>(</a:t>
            </a:r>
            <a:r>
              <a:rPr lang="en-US" sz="2800" b="1" i="1" dirty="0">
                <a:solidFill>
                  <a:srgbClr val="00B050"/>
                </a:solidFill>
              </a:rPr>
              <a:t>Lockdown Innovations)</a:t>
            </a:r>
          </a:p>
          <a:p>
            <a:pPr algn="ctr"/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Bamboo Tiffin Box</a:t>
            </a:r>
          </a:p>
        </p:txBody>
      </p:sp>
      <p:pic>
        <p:nvPicPr>
          <p:cNvPr id="4" name="Picture 3" descr="A picture containing wall, indoor, floor, wooden&#10;&#10;Description automatically generated">
            <a:extLst>
              <a:ext uri="{FF2B5EF4-FFF2-40B4-BE49-F238E27FC236}">
                <a16:creationId xmlns:a16="http://schemas.microsoft.com/office/drawing/2014/main" id="{D216C699-B970-274A-BCE2-01E674986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929" y="3384420"/>
            <a:ext cx="2424112" cy="3320493"/>
          </a:xfrm>
          <a:prstGeom prst="rect">
            <a:avLst/>
          </a:prstGeom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8791F01-EC2A-1541-8EEB-6D95C59AE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46" y="730404"/>
            <a:ext cx="5257800" cy="2616200"/>
          </a:xfrm>
          <a:prstGeom prst="rect">
            <a:avLst/>
          </a:prstGeom>
        </p:spPr>
      </p:pic>
      <p:pic>
        <p:nvPicPr>
          <p:cNvPr id="9" name="Picture 8" descr="A group of men standing in a store&#10;&#10;Description automatically generated with low confidence">
            <a:extLst>
              <a:ext uri="{FF2B5EF4-FFF2-40B4-BE49-F238E27FC236}">
                <a16:creationId xmlns:a16="http://schemas.microsoft.com/office/drawing/2014/main" id="{28405921-66EF-714A-836E-91A341F55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66" y="1900792"/>
            <a:ext cx="6253163" cy="3633733"/>
          </a:xfrm>
          <a:prstGeom prst="rect">
            <a:avLst/>
          </a:prstGeom>
        </p:spPr>
      </p:pic>
      <p:pic>
        <p:nvPicPr>
          <p:cNvPr id="5" name="Picture 4" descr="A picture containing person, cup, indoor&#10;&#10;Description automatically generated">
            <a:extLst>
              <a:ext uri="{FF2B5EF4-FFF2-40B4-BE49-F238E27FC236}">
                <a16:creationId xmlns:a16="http://schemas.microsoft.com/office/drawing/2014/main" id="{0DA93080-E812-B342-86DD-02DF49ED2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041" y="3258578"/>
            <a:ext cx="2221573" cy="348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5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E66A86-925E-F648-B7AE-248BA89832FB}"/>
              </a:ext>
            </a:extLst>
          </p:cNvPr>
          <p:cNvSpPr txBox="1"/>
          <p:nvPr/>
        </p:nvSpPr>
        <p:spPr>
          <a:xfrm>
            <a:off x="1206850" y="457200"/>
            <a:ext cx="37705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Baloo" panose="03080902040302020200" pitchFamily="66" charset="77"/>
                <a:cs typeface="Baloo" panose="03080902040302020200" pitchFamily="66" charset="77"/>
              </a:rPr>
              <a:t>Bamboo Tripod</a:t>
            </a:r>
          </a:p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(Romesh </a:t>
            </a:r>
            <a:r>
              <a:rPr lang="en-US" sz="2800" b="1" i="1" dirty="0" err="1">
                <a:solidFill>
                  <a:srgbClr val="0070C0"/>
                </a:solidFill>
              </a:rPr>
              <a:t>Konsam</a:t>
            </a:r>
            <a:r>
              <a:rPr lang="en-US" sz="2800" b="1" i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F88FFA6E-D0FD-DB40-9D7D-707621392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81549"/>
            <a:ext cx="5257800" cy="3207988"/>
          </a:xfrm>
          <a:prstGeom prst="rect">
            <a:avLst/>
          </a:prstGeom>
        </p:spPr>
      </p:pic>
      <p:pic>
        <p:nvPicPr>
          <p:cNvPr id="6" name="Picture 5" descr="A picture containing text, tree, outdoor, ground&#10;&#10;Description automatically generated">
            <a:extLst>
              <a:ext uri="{FF2B5EF4-FFF2-40B4-BE49-F238E27FC236}">
                <a16:creationId xmlns:a16="http://schemas.microsoft.com/office/drawing/2014/main" id="{95BCCBE3-7185-1A45-BBBB-3946F595F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515" y="658651"/>
            <a:ext cx="5257800" cy="2717800"/>
          </a:xfrm>
          <a:prstGeom prst="rect">
            <a:avLst/>
          </a:prstGeom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0061FC9F-FF45-0247-8E0C-20914ED48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85" y="2017552"/>
            <a:ext cx="52578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96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2C63B-DB71-C14D-BE37-88C219EECD00}"/>
              </a:ext>
            </a:extLst>
          </p:cNvPr>
          <p:cNvSpPr txBox="1"/>
          <p:nvPr/>
        </p:nvSpPr>
        <p:spPr>
          <a:xfrm>
            <a:off x="2887578" y="1022684"/>
            <a:ext cx="58317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Research Needs Ahead…</a:t>
            </a: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600" b="1" i="1" dirty="0">
                <a:solidFill>
                  <a:srgbClr val="0070C0"/>
                </a:solidFill>
              </a:rPr>
              <a:t>For challenges of 21</a:t>
            </a:r>
            <a:r>
              <a:rPr lang="en-US" sz="3600" b="1" i="1" baseline="30000" dirty="0">
                <a:solidFill>
                  <a:srgbClr val="0070C0"/>
                </a:solidFill>
              </a:rPr>
              <a:t>st</a:t>
            </a:r>
            <a:r>
              <a:rPr lang="en-US" sz="3600" b="1" i="1" dirty="0">
                <a:solidFill>
                  <a:srgbClr val="0070C0"/>
                </a:solidFill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2156500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8F5BFC-BAF9-5E45-BAE2-3DEB3398B906}"/>
              </a:ext>
            </a:extLst>
          </p:cNvPr>
          <p:cNvSpPr txBox="1"/>
          <p:nvPr/>
        </p:nvSpPr>
        <p:spPr>
          <a:xfrm>
            <a:off x="988580" y="1038633"/>
            <a:ext cx="1044491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Multi site bamboo development &amp; multi-factor intensive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High Yield model short rotation bamboo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High quality, high yielding, high efficiency:  timber, shoot &amp; pulp forest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Work on stand density, diameter level &amp; age composition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Weeding &amp; scarification, </a:t>
            </a:r>
            <a:r>
              <a:rPr lang="en-US" sz="2400" b="1" dirty="0" err="1">
                <a:solidFill>
                  <a:srgbClr val="0070C0"/>
                </a:solidFill>
              </a:rPr>
              <a:t>Fertilisation</a:t>
            </a:r>
            <a:r>
              <a:rPr lang="en-US" sz="2400" b="1" dirty="0">
                <a:solidFill>
                  <a:srgbClr val="0070C0"/>
                </a:solidFill>
              </a:rPr>
              <a:t>, Pest control, Shoot protection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Rapid propagation techniques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(</a:t>
            </a:r>
            <a:r>
              <a:rPr lang="en-US" sz="2400" b="1" i="1" dirty="0">
                <a:solidFill>
                  <a:srgbClr val="00B050"/>
                </a:solidFill>
              </a:rPr>
              <a:t>Hybrid rice solved food shortage, Bamboo technology to address poverty issues</a:t>
            </a:r>
            <a:r>
              <a:rPr lang="en-US" sz="2400" b="1" dirty="0">
                <a:solidFill>
                  <a:srgbClr val="00B050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53A8-8B62-F349-A223-E128DA079BCF}"/>
              </a:ext>
            </a:extLst>
          </p:cNvPr>
          <p:cNvSpPr txBox="1"/>
          <p:nvPr/>
        </p:nvSpPr>
        <p:spPr>
          <a:xfrm>
            <a:off x="2987429" y="186623"/>
            <a:ext cx="6447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Bamboo Cultivation</a:t>
            </a:r>
            <a:r>
              <a:rPr lang="en-US" sz="3200" b="1" dirty="0">
                <a:solidFill>
                  <a:srgbClr val="C00000"/>
                </a:solidFill>
              </a:rPr>
              <a:t>: Gaps &amp; Issues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3EB903-7226-474D-AD8B-F107DD40E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40" y="4600691"/>
            <a:ext cx="3381676" cy="20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501F61E-E64B-5540-9755-845C790C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2175" y="4507629"/>
            <a:ext cx="2699494" cy="210280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A picture containing outdoor, plant, agave, grass&#10;&#10;Description automatically generated">
            <a:extLst>
              <a:ext uri="{FF2B5EF4-FFF2-40B4-BE49-F238E27FC236}">
                <a16:creationId xmlns:a16="http://schemas.microsoft.com/office/drawing/2014/main" id="{EDAD4657-CBE1-C846-AE95-B3C892254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916" y="4631171"/>
            <a:ext cx="4436444" cy="21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8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12CD3A-10C9-3B4B-B06A-B6514A325EAE}"/>
              </a:ext>
            </a:extLst>
          </p:cNvPr>
          <p:cNvSpPr txBox="1"/>
          <p:nvPr/>
        </p:nvSpPr>
        <p:spPr>
          <a:xfrm>
            <a:off x="1015995" y="539233"/>
            <a:ext cx="6954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Sympodial Bamboo Cultivation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CDE63-38DD-954D-845B-63369990A0F9}"/>
              </a:ext>
            </a:extLst>
          </p:cNvPr>
          <p:cNvSpPr txBox="1"/>
          <p:nvPr/>
        </p:nvSpPr>
        <p:spPr>
          <a:xfrm>
            <a:off x="330712" y="1904819"/>
            <a:ext cx="832471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Diversity Assessment of Bamboo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Investigation on plant diseases, insect &amp;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Forest productivity recovery technology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Physiological determination of resistance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Post-disaster bamboo cultivation</a:t>
            </a:r>
          </a:p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E3FEBCC-C5A2-4B4B-8058-7AC38240A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994" y="3429000"/>
            <a:ext cx="2778668" cy="285534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B809BA6-A8CF-1840-A86E-AFDD8D3B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729368" y="744013"/>
            <a:ext cx="3131920" cy="23216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987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E996C-BFEF-DE48-A7B0-0A2C5A27C484}"/>
              </a:ext>
            </a:extLst>
          </p:cNvPr>
          <p:cNvSpPr txBox="1"/>
          <p:nvPr/>
        </p:nvSpPr>
        <p:spPr>
          <a:xfrm>
            <a:off x="266700" y="1423347"/>
            <a:ext cx="3358111" cy="14570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rgbClr val="00B05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Pre-Processing Research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DBD58DF-E1B2-D748-ACC9-B3958446B00B}"/>
              </a:ext>
            </a:extLst>
          </p:cNvPr>
          <p:cNvSpPr txBox="1"/>
          <p:nvPr/>
        </p:nvSpPr>
        <p:spPr>
          <a:xfrm>
            <a:off x="355600" y="3299741"/>
            <a:ext cx="3703473" cy="32723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Mildew &amp; Pest Control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0070C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Reduce Raw Bamboo Use &amp; Strip Weaving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rgbClr val="0070C0"/>
              </a:solidFill>
            </a:endParaRP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High Temperature Softening &amp; Flattening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 </a:t>
            </a:r>
          </a:p>
        </p:txBody>
      </p:sp>
      <p:pic>
        <p:nvPicPr>
          <p:cNvPr id="5" name="Picture 4" descr="A few people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96AA0086-178B-7449-8059-2B2AA8268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1" r="17768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FF86E64E-8EDB-BE48-BECB-D962231924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5" r="-2" b="8015"/>
          <a:stretch/>
        </p:blipFill>
        <p:spPr>
          <a:xfrm>
            <a:off x="4639055" y="3474720"/>
            <a:ext cx="7552944" cy="3383280"/>
          </a:xfrm>
          <a:prstGeom prst="rect">
            <a:avLst/>
          </a:prstGeom>
        </p:spPr>
      </p:pic>
      <p:pic>
        <p:nvPicPr>
          <p:cNvPr id="6" name="Picture 5" descr="A picture containing scaffolding, metal&#10;&#10;Description automatically generated">
            <a:extLst>
              <a:ext uri="{FF2B5EF4-FFF2-40B4-BE49-F238E27FC236}">
                <a16:creationId xmlns:a16="http://schemas.microsoft.com/office/drawing/2014/main" id="{597BA2DD-772B-C248-81C8-C95DF3BFE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-13930"/>
            <a:ext cx="4270550" cy="348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91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EE6B3-6520-614B-9CC4-C57E409527AF}"/>
              </a:ext>
            </a:extLst>
          </p:cNvPr>
          <p:cNvSpPr txBox="1"/>
          <p:nvPr/>
        </p:nvSpPr>
        <p:spPr>
          <a:xfrm>
            <a:off x="2357585" y="841571"/>
            <a:ext cx="74121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Bamboo –flame-retardant technology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Decay resistant strand woven bamboo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Water resistant heavy load bamboo-wood composite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Weather resistant bamboo decoration material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Mildew proofing chopping board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Bamboo Winding Composite Pipes</a:t>
            </a:r>
          </a:p>
        </p:txBody>
      </p:sp>
      <p:pic>
        <p:nvPicPr>
          <p:cNvPr id="4" name="Picture 3" descr="A picture containing sky, ground, outdoor&#10;&#10;Description automatically generated">
            <a:extLst>
              <a:ext uri="{FF2B5EF4-FFF2-40B4-BE49-F238E27FC236}">
                <a16:creationId xmlns:a16="http://schemas.microsoft.com/office/drawing/2014/main" id="{C65C4C1D-4DFA-CA44-B3EB-C64FE8592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560" y="3708105"/>
            <a:ext cx="4679950" cy="2641600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B95F8BF-761D-7145-8E29-8EED45A91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940" y="3617052"/>
            <a:ext cx="4496060" cy="2823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A77EEB-5420-A34A-84C6-546D90302EAD}"/>
              </a:ext>
            </a:extLst>
          </p:cNvPr>
          <p:cNvSpPr txBox="1"/>
          <p:nvPr/>
        </p:nvSpPr>
        <p:spPr>
          <a:xfrm>
            <a:off x="3847970" y="155632"/>
            <a:ext cx="5205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Cutting Edge Technologies</a:t>
            </a:r>
          </a:p>
        </p:txBody>
      </p:sp>
    </p:spTree>
    <p:extLst>
      <p:ext uri="{BB962C8B-B14F-4D97-AF65-F5344CB8AC3E}">
        <p14:creationId xmlns:p14="http://schemas.microsoft.com/office/powerpoint/2010/main" val="263640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605EA-51CB-EF4B-AF68-78199645B7BB}"/>
              </a:ext>
            </a:extLst>
          </p:cNvPr>
          <p:cNvSpPr txBox="1"/>
          <p:nvPr/>
        </p:nvSpPr>
        <p:spPr>
          <a:xfrm>
            <a:off x="234850" y="1350520"/>
            <a:ext cx="104136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B050"/>
                </a:solidFill>
              </a:rPr>
              <a:t>Carbon sequestration capacity of Bamboo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B050"/>
                </a:solidFill>
              </a:rPr>
              <a:t>Carbon monitoring &amp; carbon sink capacity enhancement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B050"/>
                </a:solidFill>
              </a:rPr>
              <a:t>Integration of bamboo forest carbon sink in domestic &amp; international trading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B050"/>
                </a:solidFill>
              </a:rPr>
              <a:t>Development of bamboo carbon sink industry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E5E3B-1837-8E41-8B18-3794D27F1C9A}"/>
              </a:ext>
            </a:extLst>
          </p:cNvPr>
          <p:cNvSpPr txBox="1"/>
          <p:nvPr/>
        </p:nvSpPr>
        <p:spPr>
          <a:xfrm>
            <a:off x="2839453" y="433137"/>
            <a:ext cx="4985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aloo" panose="03080902040302020200" pitchFamily="66" charset="77"/>
                <a:cs typeface="Baloo" panose="03080902040302020200" pitchFamily="66" charset="77"/>
              </a:rPr>
              <a:t>Bamboo Carbon Research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18F3A30-3F32-5444-9B4E-2E688936D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676" y="3111500"/>
            <a:ext cx="3736206" cy="3403599"/>
          </a:xfrm>
          <a:prstGeom prst="rect">
            <a:avLst/>
          </a:prstGeom>
        </p:spPr>
      </p:pic>
      <p:pic>
        <p:nvPicPr>
          <p:cNvPr id="6" name="Picture 5" descr="A close-up of a forest&#10;&#10;Description automatically generated with low confidence">
            <a:extLst>
              <a:ext uri="{FF2B5EF4-FFF2-40B4-BE49-F238E27FC236}">
                <a16:creationId xmlns:a16="http://schemas.microsoft.com/office/drawing/2014/main" id="{39BC8507-234B-1C40-A39A-CE314EC44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18" y="3111500"/>
            <a:ext cx="4454089" cy="350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8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50D62-FEA5-B141-96A0-32ADC1ADB1F7}"/>
              </a:ext>
            </a:extLst>
          </p:cNvPr>
          <p:cNvSpPr txBox="1"/>
          <p:nvPr/>
        </p:nvSpPr>
        <p:spPr>
          <a:xfrm>
            <a:off x="2821406" y="348248"/>
            <a:ext cx="5500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Britannic Bold" panose="020B0903060703020204" pitchFamily="34" charset="77"/>
                <a:cs typeface="Baloo" panose="03080902040302020200" pitchFamily="66" charset="77"/>
              </a:rPr>
              <a:t>Bamboo </a:t>
            </a:r>
            <a:r>
              <a:rPr lang="en-US" sz="3200" b="1" dirty="0" err="1">
                <a:solidFill>
                  <a:srgbClr val="00B050"/>
                </a:solidFill>
                <a:latin typeface="Britannic Bold" panose="020B0903060703020204" pitchFamily="34" charset="77"/>
                <a:cs typeface="Baloo" panose="03080902040302020200" pitchFamily="66" charset="77"/>
              </a:rPr>
              <a:t>Fibre</a:t>
            </a:r>
            <a:r>
              <a:rPr lang="en-US" sz="3200" b="1" dirty="0">
                <a:solidFill>
                  <a:srgbClr val="00B050"/>
                </a:solidFill>
                <a:latin typeface="Britannic Bold" panose="020B0903060703020204" pitchFamily="34" charset="77"/>
                <a:cs typeface="Baloo" panose="03080902040302020200" pitchFamily="66" charset="77"/>
              </a:rPr>
              <a:t> Core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87B015-A518-D447-85E2-DDDA6837FB58}"/>
              </a:ext>
            </a:extLst>
          </p:cNvPr>
          <p:cNvSpPr txBox="1"/>
          <p:nvPr/>
        </p:nvSpPr>
        <p:spPr>
          <a:xfrm>
            <a:off x="395928" y="1397960"/>
            <a:ext cx="9670789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Processing, structure, mechanical properties of textile </a:t>
            </a:r>
            <a:r>
              <a:rPr lang="en-US" sz="2800" b="1" dirty="0" err="1">
                <a:solidFill>
                  <a:srgbClr val="0070C0"/>
                </a:solidFill>
              </a:rPr>
              <a:t>fibres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Split Yarn Technology of textile bamboo </a:t>
            </a:r>
            <a:r>
              <a:rPr lang="en-US" sz="2800" b="1" dirty="0" err="1">
                <a:solidFill>
                  <a:srgbClr val="0070C0"/>
                </a:solidFill>
              </a:rPr>
              <a:t>fibres</a:t>
            </a:r>
            <a:endParaRPr lang="en-US" sz="2800" b="1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Optimizing raw bamboo textile </a:t>
            </a:r>
            <a:r>
              <a:rPr lang="en-US" sz="2800" b="1" dirty="0" err="1">
                <a:solidFill>
                  <a:srgbClr val="0070C0"/>
                </a:solidFill>
              </a:rPr>
              <a:t>fibres</a:t>
            </a:r>
            <a:endParaRPr lang="en-US" sz="2800" b="1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Bamboo </a:t>
            </a:r>
            <a:r>
              <a:rPr lang="en-US" sz="2800" b="1" dirty="0" err="1">
                <a:solidFill>
                  <a:srgbClr val="0070C0"/>
                </a:solidFill>
              </a:rPr>
              <a:t>fibre</a:t>
            </a:r>
            <a:r>
              <a:rPr lang="en-US" sz="2800" b="1" dirty="0">
                <a:solidFill>
                  <a:srgbClr val="0070C0"/>
                </a:solidFill>
              </a:rPr>
              <a:t> cushions, sleeping mats &amp; jeans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Strength &amp; toughness at cellular level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A picture containing person, skirt&#10;&#10;Description automatically generated">
            <a:extLst>
              <a:ext uri="{FF2B5EF4-FFF2-40B4-BE49-F238E27FC236}">
                <a16:creationId xmlns:a16="http://schemas.microsoft.com/office/drawing/2014/main" id="{DB7DC489-AEF4-614D-BAEF-E911A567E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58" y="3569028"/>
            <a:ext cx="2202850" cy="2940724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CC9C960-E89C-B44D-B0C1-37BD72041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50" y="3569028"/>
            <a:ext cx="3753530" cy="2985433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52D73D0-E868-584E-A8A4-748EF1187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022" y="2387599"/>
            <a:ext cx="4241800" cy="416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FE7B62-CB93-FB4E-AAEE-40D4E525DB41}"/>
              </a:ext>
            </a:extLst>
          </p:cNvPr>
          <p:cNvSpPr txBox="1"/>
          <p:nvPr/>
        </p:nvSpPr>
        <p:spPr>
          <a:xfrm>
            <a:off x="808073" y="1132782"/>
            <a:ext cx="59684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Sci-Tech Innovation</a:t>
            </a:r>
          </a:p>
          <a:p>
            <a:r>
              <a:rPr lang="en-US" sz="2800" dirty="0"/>
              <a:t>Greater market demand for innovations</a:t>
            </a:r>
          </a:p>
          <a:p>
            <a:r>
              <a:rPr lang="en-US" sz="2800" dirty="0"/>
              <a:t>Ever-expanding team of innovators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787BD-16A0-4B42-8CEE-330E758DE329}"/>
              </a:ext>
            </a:extLst>
          </p:cNvPr>
          <p:cNvSpPr txBox="1"/>
          <p:nvPr/>
        </p:nvSpPr>
        <p:spPr>
          <a:xfrm>
            <a:off x="808073" y="3429000"/>
            <a:ext cx="1082123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/>
              <a:t> </a:t>
            </a:r>
            <a:r>
              <a:rPr lang="en-IN" sz="2800" dirty="0">
                <a:solidFill>
                  <a:srgbClr val="FF0000"/>
                </a:solidFill>
              </a:rPr>
              <a:t>Michael Porter</a:t>
            </a:r>
            <a:r>
              <a:rPr lang="en-IN" sz="2800" dirty="0"/>
              <a:t> (1990), in </a:t>
            </a:r>
            <a:r>
              <a:rPr lang="en-IN" sz="2800" dirty="0">
                <a:hlinkClick r:id="rId3" tooltip="Global economy"/>
              </a:rPr>
              <a:t>globalisation e</a:t>
            </a:r>
            <a:r>
              <a:rPr lang="en-IN" sz="2800" u="sng" dirty="0">
                <a:solidFill>
                  <a:srgbClr val="5707F7"/>
                </a:solidFill>
              </a:rPr>
              <a:t>ra</a:t>
            </a:r>
            <a:r>
              <a:rPr lang="en-IN" sz="2800" dirty="0"/>
              <a:t>,</a:t>
            </a:r>
          </a:p>
          <a:p>
            <a:endParaRPr lang="en-IN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/>
              <a:t> Locational  Advantages (raw material, cheap labour) —less relevant. </a:t>
            </a:r>
          </a:p>
          <a:p>
            <a:endParaRPr lang="en-IN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dirty="0">
                <a:hlinkClick r:id="rId4" tooltip="Competitive advantage"/>
              </a:rPr>
              <a:t>Competitive advantage</a:t>
            </a:r>
            <a:r>
              <a:rPr lang="en-IN" sz="2400" dirty="0"/>
              <a:t>— (productive use of inputs) </a:t>
            </a:r>
          </a:p>
          <a:p>
            <a:r>
              <a:rPr lang="en-IN" sz="2400" dirty="0"/>
              <a:t>     Continual </a:t>
            </a:r>
            <a:r>
              <a:rPr lang="en-IN" sz="2400" dirty="0">
                <a:hlinkClick r:id="rId5" tooltip="Innovation"/>
              </a:rPr>
              <a:t>innovation</a:t>
            </a:r>
            <a:r>
              <a:rPr lang="en-IN" sz="2400" u="sng" dirty="0">
                <a:solidFill>
                  <a:srgbClr val="0070C0"/>
                </a:solidFill>
              </a:rPr>
              <a:t>s</a:t>
            </a:r>
            <a:r>
              <a:rPr lang="en-IN" sz="2400" dirty="0"/>
              <a:t> —is the winner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IN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u="sng" dirty="0">
                <a:solidFill>
                  <a:srgbClr val="C00000"/>
                </a:solidFill>
              </a:rPr>
              <a:t>More innovations likely in communities  having stronger inter-personal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62E26-9276-2848-BA39-EF56D05AD4DF}"/>
              </a:ext>
            </a:extLst>
          </p:cNvPr>
          <p:cNvSpPr txBox="1"/>
          <p:nvPr/>
        </p:nvSpPr>
        <p:spPr>
          <a:xfrm>
            <a:off x="808073" y="322585"/>
            <a:ext cx="5881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Innovation is the Key: Eureka</a:t>
            </a:r>
          </a:p>
        </p:txBody>
      </p:sp>
      <p:pic>
        <p:nvPicPr>
          <p:cNvPr id="5" name="Picture 2" descr="Image result for light bulb drawing">
            <a:extLst>
              <a:ext uri="{FF2B5EF4-FFF2-40B4-BE49-F238E27FC236}">
                <a16:creationId xmlns:a16="http://schemas.microsoft.com/office/drawing/2014/main" id="{5C2EEB27-B124-2A45-904C-05662F57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4386" y="0"/>
            <a:ext cx="3300413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93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75F216-0051-7741-A063-12812FEDB7F8}"/>
              </a:ext>
            </a:extLst>
          </p:cNvPr>
          <p:cNvSpPr txBox="1"/>
          <p:nvPr/>
        </p:nvSpPr>
        <p:spPr>
          <a:xfrm>
            <a:off x="416503" y="856077"/>
            <a:ext cx="782586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Short Fiber Composites</a:t>
            </a:r>
            <a:r>
              <a:rPr lang="en-US" sz="2400" b="1" dirty="0"/>
              <a:t> </a:t>
            </a:r>
            <a:endParaRPr lang="en-US" sz="2400" b="1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High-performance bamboo fibers for wind turbine blade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                                                                                             </a:t>
            </a:r>
            <a:r>
              <a:rPr lang="en-US" sz="2400" b="1" dirty="0">
                <a:solidFill>
                  <a:srgbClr val="C00000"/>
                </a:solidFill>
              </a:rPr>
              <a:t>(40 mts.)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</a:p>
          <a:p>
            <a:pPr marL="457200" indent="-457200">
              <a:buAutoNum type="arabicPeriod" startAt="3"/>
            </a:pPr>
            <a:r>
              <a:rPr lang="en-US" sz="2400" b="1" dirty="0">
                <a:solidFill>
                  <a:srgbClr val="0070C0"/>
                </a:solidFill>
              </a:rPr>
              <a:t>Micro-tensile high precision testing</a:t>
            </a:r>
            <a:endParaRPr lang="en-US" sz="2400" b="1" dirty="0">
              <a:solidFill>
                <a:srgbClr val="C00000"/>
              </a:solidFill>
            </a:endParaRPr>
          </a:p>
          <a:p>
            <a:pPr marL="457200" indent="-457200">
              <a:buAutoNum type="arabicPeriod" startAt="3"/>
            </a:pPr>
            <a:r>
              <a:rPr lang="en-US" sz="2400" b="1" dirty="0">
                <a:solidFill>
                  <a:srgbClr val="0070C0"/>
                </a:solidFill>
              </a:rPr>
              <a:t>Nanoindentation technology in bamboo science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5.   Enhancement of bamboo utilization to 90%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6.   Industrial upgradation &amp; automation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4619F6-F968-7843-A0E1-12EAAD6F4764}"/>
              </a:ext>
            </a:extLst>
          </p:cNvPr>
          <p:cNvSpPr txBox="1"/>
          <p:nvPr/>
        </p:nvSpPr>
        <p:spPr>
          <a:xfrm>
            <a:off x="1583202" y="209746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Bamboo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Fibre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Research</a:t>
            </a:r>
          </a:p>
        </p:txBody>
      </p:sp>
      <p:pic>
        <p:nvPicPr>
          <p:cNvPr id="5" name="Picture 4" descr="A picture containing grass, sky, outdoor, windmill&#10;&#10;Description automatically generated">
            <a:extLst>
              <a:ext uri="{FF2B5EF4-FFF2-40B4-BE49-F238E27FC236}">
                <a16:creationId xmlns:a16="http://schemas.microsoft.com/office/drawing/2014/main" id="{60A91BF5-00E5-A64E-B14F-0FDCB00EA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700" y="365560"/>
            <a:ext cx="3506870" cy="2863654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F66D67EB-AF67-FF49-AD22-3EB1F04FF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21" y="3533733"/>
            <a:ext cx="4042612" cy="2720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B68AE-C5A6-FA45-AE1C-3802DB578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351" y="3628786"/>
            <a:ext cx="6861006" cy="253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66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99C681-35E9-D143-B809-4247B3199CCE}"/>
              </a:ext>
            </a:extLst>
          </p:cNvPr>
          <p:cNvSpPr txBox="1"/>
          <p:nvPr/>
        </p:nvSpPr>
        <p:spPr>
          <a:xfrm>
            <a:off x="252663" y="1145857"/>
            <a:ext cx="1015322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Bamboo wood hybrid laminated composites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Bamboo bundle laminated veneer lumber (BLVL)</a:t>
            </a:r>
            <a:endParaRPr lang="en-US" sz="2800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Bamboo modular wall panels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Long spanned bamboo beam for conference halls &amp; luxury villas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Utilization in automobiles, drones, ultra-low temp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      &amp; high-pressure tanks, etc.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09DD54-5903-E14E-81EB-39C932EC2FFF}"/>
              </a:ext>
            </a:extLst>
          </p:cNvPr>
          <p:cNvSpPr txBox="1"/>
          <p:nvPr/>
        </p:nvSpPr>
        <p:spPr>
          <a:xfrm>
            <a:off x="3068052" y="228601"/>
            <a:ext cx="4453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Bamboo Processing </a:t>
            </a:r>
          </a:p>
        </p:txBody>
      </p:sp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2FFCD4A6-9905-D548-9522-151342993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95" y="3940551"/>
            <a:ext cx="6042295" cy="2917450"/>
          </a:xfrm>
          <a:prstGeom prst="rect">
            <a:avLst/>
          </a:prstGeom>
        </p:spPr>
      </p:pic>
      <p:pic>
        <p:nvPicPr>
          <p:cNvPr id="6" name="Picture 5" descr="A picture containing indoor, building, arch&#10;&#10;Description automatically generated">
            <a:extLst>
              <a:ext uri="{FF2B5EF4-FFF2-40B4-BE49-F238E27FC236}">
                <a16:creationId xmlns:a16="http://schemas.microsoft.com/office/drawing/2014/main" id="{998A7967-273A-A349-AC92-5136D28F0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290" y="3556000"/>
            <a:ext cx="5337047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33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99D40D-4E9C-4F4B-84B4-9B396E6A9F1F}"/>
              </a:ext>
            </a:extLst>
          </p:cNvPr>
          <p:cNvSpPr txBox="1"/>
          <p:nvPr/>
        </p:nvSpPr>
        <p:spPr>
          <a:xfrm>
            <a:off x="3266614" y="138876"/>
            <a:ext cx="5498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Bamboo Charcoal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1B8119-BAFC-2247-B7CD-6926FF9EE7F9}"/>
              </a:ext>
            </a:extLst>
          </p:cNvPr>
          <p:cNvSpPr txBox="1"/>
          <p:nvPr/>
        </p:nvSpPr>
        <p:spPr>
          <a:xfrm>
            <a:off x="497519" y="811358"/>
            <a:ext cx="967681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Bamboo charcoal yield rate at different temperatures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Rules governing pH value &amp; specific surface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Deep processing technologies of bamboo charcoal &amp; vinegar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Pyrolysis production technology &amp; equipment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Pyrolysis-gasification-power generation charcoal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Bamboo vs wood charcoal, activated charcoal &amp;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       biochar-based fertilizer</a:t>
            </a:r>
          </a:p>
        </p:txBody>
      </p:sp>
      <p:pic>
        <p:nvPicPr>
          <p:cNvPr id="4" name="Picture 8" descr="kama111">
            <a:extLst>
              <a:ext uri="{FF2B5EF4-FFF2-40B4-BE49-F238E27FC236}">
                <a16:creationId xmlns:a16="http://schemas.microsoft.com/office/drawing/2014/main" id="{BD1399C0-40D7-D748-A8EE-B56E17BD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245" y="3919901"/>
            <a:ext cx="3520795" cy="233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SC02005">
            <a:extLst>
              <a:ext uri="{FF2B5EF4-FFF2-40B4-BE49-F238E27FC236}">
                <a16:creationId xmlns:a16="http://schemas.microsoft.com/office/drawing/2014/main" id="{FAE2F132-D5C9-6041-9B6B-D27272C49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040" y="3429000"/>
            <a:ext cx="282975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357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F1948-F3BC-7740-A2DE-C04EE1B61ED3}"/>
              </a:ext>
            </a:extLst>
          </p:cNvPr>
          <p:cNvSpPr txBox="1"/>
          <p:nvPr/>
        </p:nvSpPr>
        <p:spPr>
          <a:xfrm>
            <a:off x="1731746" y="212686"/>
            <a:ext cx="3874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Bamboo Genetics</a:t>
            </a:r>
            <a:endParaRPr lang="en-US" sz="2800" b="1" dirty="0">
              <a:solidFill>
                <a:srgbClr val="00B050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2C1412-B650-8C4F-8D62-F2CAF2A139F7}"/>
              </a:ext>
            </a:extLst>
          </p:cNvPr>
          <p:cNvSpPr txBox="1"/>
          <p:nvPr/>
        </p:nvSpPr>
        <p:spPr>
          <a:xfrm>
            <a:off x="117764" y="948591"/>
            <a:ext cx="879407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Functional genes of important bamboo traits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Genetic Information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Gene Functions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Genetic mysteries of bamboo growth &amp;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New species of bamboo to meet industrial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rgbClr val="0070C0"/>
                </a:solidFill>
              </a:rPr>
              <a:t>Molecular marker-assisted bamboo breeding</a:t>
            </a: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A4E12FD-7008-F048-8896-57BC82132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110" y="3784600"/>
            <a:ext cx="4427356" cy="2987040"/>
          </a:xfrm>
          <a:prstGeom prst="rect">
            <a:avLst/>
          </a:prstGeom>
        </p:spPr>
      </p:pic>
      <p:pic>
        <p:nvPicPr>
          <p:cNvPr id="7" name="Picture 6" descr="Table&#10;&#10;Description automatically generated with medium confidence">
            <a:extLst>
              <a:ext uri="{FF2B5EF4-FFF2-40B4-BE49-F238E27FC236}">
                <a16:creationId xmlns:a16="http://schemas.microsoft.com/office/drawing/2014/main" id="{E08BA098-365C-B046-BE5E-A579CC1C9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163" y="0"/>
            <a:ext cx="2998339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13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A7E0F2-4314-424F-AC09-0769BFE8C91D}"/>
              </a:ext>
            </a:extLst>
          </p:cNvPr>
          <p:cNvSpPr txBox="1"/>
          <p:nvPr/>
        </p:nvSpPr>
        <p:spPr>
          <a:xfrm>
            <a:off x="2424363" y="363621"/>
            <a:ext cx="58737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Concluding remarks...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8916F-1FA0-414C-9E41-C9F3A5917029}"/>
              </a:ext>
            </a:extLst>
          </p:cNvPr>
          <p:cNvSpPr txBox="1"/>
          <p:nvPr/>
        </p:nvSpPr>
        <p:spPr>
          <a:xfrm>
            <a:off x="379755" y="1422932"/>
            <a:ext cx="11432489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92100" eaLnBrk="0" hangingPunct="0">
              <a:buClr>
                <a:srgbClr val="0033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FOR HOLISTIC BAMBOO DEVELOPMENT:</a:t>
            </a:r>
          </a:p>
          <a:p>
            <a:pPr defTabSz="292100" eaLnBrk="0" hangingPunct="0">
              <a:buClr>
                <a:srgbClr val="003300"/>
              </a:buClr>
              <a:defRPr/>
            </a:pPr>
            <a:r>
              <a:rPr lang="en-US" sz="2400" b="1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VALORISATION, </a:t>
            </a:r>
            <a:r>
              <a:rPr lang="en-US" sz="2400" b="1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RIGHT </a:t>
            </a:r>
            <a:r>
              <a:rPr lang="en-US" sz="2400" b="1" dirty="0">
                <a:solidFill>
                  <a:srgbClr val="9A0000"/>
                </a:solidFill>
                <a:latin typeface="Calibri" pitchFamily="34" charset="0"/>
                <a:cs typeface="Arial" pitchFamily="34" charset="0"/>
              </a:rPr>
              <a:t>POLICY FRAMEWORK, INSURANCE, FINANCE </a:t>
            </a:r>
          </a:p>
          <a:p>
            <a:pPr defTabSz="292100" eaLnBrk="0" hangingPunct="0">
              <a:buClr>
                <a:srgbClr val="003300"/>
              </a:buClr>
              <a:defRPr/>
            </a:pPr>
            <a:r>
              <a:rPr lang="en-US" sz="2400" b="1" dirty="0">
                <a:solidFill>
                  <a:srgbClr val="9A0000"/>
                </a:solidFill>
                <a:latin typeface="Calibri" pitchFamily="34" charset="0"/>
                <a:cs typeface="Arial" pitchFamily="34" charset="0"/>
              </a:rPr>
              <a:t>&amp; MARKETING SUPPORT</a:t>
            </a:r>
          </a:p>
          <a:p>
            <a:pPr defTabSz="292100" eaLnBrk="0" hangingPunct="0">
              <a:buClr>
                <a:srgbClr val="003300"/>
              </a:buClr>
              <a:defRPr/>
            </a:pPr>
            <a:endParaRPr lang="en-US" sz="2400" b="1" dirty="0">
              <a:solidFill>
                <a:schemeClr val="accent2">
                  <a:lumMod val="2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defTabSz="292100" eaLnBrk="0" hangingPunct="0">
              <a:buClr>
                <a:srgbClr val="0033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chemeClr val="accent2">
                    <a:lumMod val="25000"/>
                  </a:schemeClr>
                </a:solidFill>
                <a:latin typeface="Calibri" pitchFamily="34" charset="0"/>
                <a:cs typeface="Arial" pitchFamily="34" charset="0"/>
              </a:rPr>
              <a:t>  AGGRESSIVE PRODUCT PROMOTION: DOMESTIC AND  EXPORT MARKET</a:t>
            </a:r>
          </a:p>
          <a:p>
            <a:pPr defTabSz="292100" eaLnBrk="0" hangingPunct="0">
              <a:buClr>
                <a:srgbClr val="003300"/>
              </a:buClr>
              <a:buFont typeface="Wingdings" pitchFamily="2" charset="2"/>
              <a:buChar char="Ø"/>
              <a:defRPr/>
            </a:pPr>
            <a:endParaRPr lang="en-US" sz="2400" b="1" dirty="0">
              <a:solidFill>
                <a:schemeClr val="accent2">
                  <a:lumMod val="2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defTabSz="292100" eaLnBrk="0" hangingPunct="0">
              <a:buClr>
                <a:srgbClr val="0033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chemeClr val="accent2">
                    <a:lumMod val="25000"/>
                  </a:schemeClr>
                </a:solidFill>
                <a:latin typeface="Calibri" pitchFamily="34" charset="0"/>
                <a:cs typeface="Arial" pitchFamily="34" charset="0"/>
              </a:rPr>
              <a:t>  </a:t>
            </a:r>
            <a:r>
              <a:rPr lang="en-US" sz="2400" b="1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BAMBOO INDUSTRY SAVES FOREST, HUGE EMPLOYMENT IN EACH VALUE CHAIN LINK </a:t>
            </a:r>
          </a:p>
          <a:p>
            <a:pPr defTabSz="292100" eaLnBrk="0" hangingPunct="0">
              <a:buClr>
                <a:srgbClr val="003300"/>
              </a:buClr>
              <a:defRPr/>
            </a:pPr>
            <a:r>
              <a:rPr lang="en-US" sz="2400" b="1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(E.g.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Anji-Lin’an, China  </a:t>
            </a:r>
            <a:r>
              <a:rPr lang="en-US" sz="2400" b="1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&amp; </a:t>
            </a:r>
            <a:r>
              <a:rPr lang="en-US" sz="2400" b="1" dirty="0" err="1">
                <a:solidFill>
                  <a:srgbClr val="9A0000"/>
                </a:solidFill>
                <a:latin typeface="Calibri" pitchFamily="34" charset="0"/>
                <a:cs typeface="Arial" pitchFamily="34" charset="0"/>
              </a:rPr>
              <a:t>Yamunanagar-Gandhidham-Angamali</a:t>
            </a:r>
            <a:r>
              <a:rPr lang="en-US" sz="2400" b="1" dirty="0">
                <a:solidFill>
                  <a:srgbClr val="9A0000"/>
                </a:solidFill>
                <a:latin typeface="Calibri" pitchFamily="34" charset="0"/>
                <a:cs typeface="Arial" pitchFamily="34" charset="0"/>
              </a:rPr>
              <a:t>, India) </a:t>
            </a:r>
          </a:p>
          <a:p>
            <a:pPr defTabSz="292100" eaLnBrk="0" hangingPunct="0">
              <a:buClr>
                <a:srgbClr val="003300"/>
              </a:buClr>
              <a:buFont typeface="Wingdings" pitchFamily="2" charset="2"/>
              <a:buChar char="Ø"/>
              <a:defRPr/>
            </a:pPr>
            <a:endParaRPr lang="en-US" sz="2400" b="1" dirty="0">
              <a:solidFill>
                <a:schemeClr val="accent2">
                  <a:lumMod val="2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defTabSz="292100" eaLnBrk="0" hangingPunct="0">
              <a:buClr>
                <a:srgbClr val="0033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chemeClr val="accent2">
                    <a:lumMod val="25000"/>
                  </a:schemeClr>
                </a:solidFill>
                <a:latin typeface="Calibri" pitchFamily="34" charset="0"/>
                <a:cs typeface="Arial" pitchFamily="34" charset="0"/>
              </a:rPr>
              <a:t> 	GOVT. TO ENHANCE MARKET DEMAND </a:t>
            </a:r>
          </a:p>
          <a:p>
            <a:pPr defTabSz="292100" eaLnBrk="0" hangingPunct="0">
              <a:buClr>
                <a:srgbClr val="003300"/>
              </a:buClr>
              <a:buFont typeface="Wingdings" pitchFamily="2" charset="2"/>
              <a:buChar char="Ø"/>
              <a:defRPr/>
            </a:pPr>
            <a:endParaRPr lang="en-US" sz="2400" b="1" dirty="0">
              <a:solidFill>
                <a:schemeClr val="accent2">
                  <a:lumMod val="2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defTabSz="292100" eaLnBrk="0" hangingPunct="0">
              <a:buClr>
                <a:srgbClr val="0033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chemeClr val="accent2">
                    <a:lumMod val="25000"/>
                  </a:schemeClr>
                </a:solidFill>
                <a:latin typeface="Calibri" pitchFamily="34" charset="0"/>
                <a:cs typeface="Arial" pitchFamily="34" charset="0"/>
              </a:rPr>
              <a:t> 	</a:t>
            </a:r>
            <a:r>
              <a:rPr lang="en-US" sz="2400" b="1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BAMBOO COMPOSITES  ARE HAVING ALL POTENTIAL TO BECOME </a:t>
            </a:r>
          </a:p>
          <a:p>
            <a:pPr defTabSz="292100" eaLnBrk="0" hangingPunct="0">
              <a:buClr>
                <a:srgbClr val="003300"/>
              </a:buClr>
              <a:defRPr/>
            </a:pPr>
            <a:r>
              <a:rPr lang="en-US" sz="2400" b="1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THE 	WONDER 	MATERIAL OF  21</a:t>
            </a:r>
            <a:r>
              <a:rPr lang="en-US" sz="2400" b="1" baseline="30000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ST</a:t>
            </a:r>
            <a:r>
              <a:rPr lang="en-US" sz="2400" b="1" dirty="0">
                <a:solidFill>
                  <a:srgbClr val="0808C4"/>
                </a:solidFill>
                <a:latin typeface="Calibri" pitchFamily="34" charset="0"/>
                <a:cs typeface="Arial" pitchFamily="34" charset="0"/>
              </a:rPr>
              <a:t> CENTURY.</a:t>
            </a:r>
          </a:p>
        </p:txBody>
      </p:sp>
    </p:spTree>
    <p:extLst>
      <p:ext uri="{BB962C8B-B14F-4D97-AF65-F5344CB8AC3E}">
        <p14:creationId xmlns:p14="http://schemas.microsoft.com/office/powerpoint/2010/main" val="1217723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054FB5C0-DA5E-5248-ACDA-6D7F32AE3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02" r="-2" b="11930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7FB4C-80BC-AB45-8CB1-0ED3B8BDE2B6}"/>
              </a:ext>
            </a:extLst>
          </p:cNvPr>
          <p:cNvSpPr txBox="1"/>
          <p:nvPr/>
        </p:nvSpPr>
        <p:spPr>
          <a:xfrm rot="21273670">
            <a:off x="7180728" y="848668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rgbClr val="C00000"/>
                </a:solidFill>
                <a:latin typeface="Mistral" panose="03090702030407020403" pitchFamily="66" charset="0"/>
              </a:rPr>
              <a:t>Thank You All</a:t>
            </a:r>
          </a:p>
        </p:txBody>
      </p:sp>
      <p:pic>
        <p:nvPicPr>
          <p:cNvPr id="11" name="Picture 4" descr="Facebook Twitter Linkedin Logo Png Transparent Images – Free PNG Images  Vector, PSD, Clipart, Templates">
            <a:extLst>
              <a:ext uri="{FF2B5EF4-FFF2-40B4-BE49-F238E27FC236}">
                <a16:creationId xmlns:a16="http://schemas.microsoft.com/office/drawing/2014/main" id="{F1D6448E-3C6D-C64C-BE2E-35A81B92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36" y="3839302"/>
            <a:ext cx="3454400" cy="216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3C18D-D6EB-FC4B-923E-C2E3F99ED613}"/>
              </a:ext>
            </a:extLst>
          </p:cNvPr>
          <p:cNvSpPr txBox="1"/>
          <p:nvPr/>
        </p:nvSpPr>
        <p:spPr>
          <a:xfrm>
            <a:off x="6441408" y="2247281"/>
            <a:ext cx="51424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Email: </a:t>
            </a:r>
            <a:r>
              <a:rPr lang="en-US" sz="2800" b="1" dirty="0">
                <a:solidFill>
                  <a:srgbClr val="7030A0"/>
                </a:solidFill>
                <a:hlinkClick r:id="rId5"/>
              </a:rPr>
              <a:t>bnmohanty86@gmail.com</a:t>
            </a:r>
            <a:endParaRPr lang="en-US" sz="28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rgbClr val="7030A0"/>
                </a:solidFill>
              </a:rPr>
              <a:t>            </a:t>
            </a:r>
          </a:p>
          <a:p>
            <a:r>
              <a:rPr lang="en-US" sz="2800" b="1" dirty="0">
                <a:solidFill>
                  <a:srgbClr val="7030A0"/>
                </a:solidFill>
              </a:rPr>
              <a:t>             +919449043115</a:t>
            </a:r>
          </a:p>
        </p:txBody>
      </p:sp>
      <p:pic>
        <p:nvPicPr>
          <p:cNvPr id="1026" name="Picture 2" descr="WhatsApp icon PNG - Similar PNG">
            <a:extLst>
              <a:ext uri="{FF2B5EF4-FFF2-40B4-BE49-F238E27FC236}">
                <a16:creationId xmlns:a16="http://schemas.microsoft.com/office/drawing/2014/main" id="{47B0122E-DD8B-754A-AD27-C76ACBB5F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659" y="2862936"/>
            <a:ext cx="875330" cy="87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41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1EC0B3-B8F0-1445-8388-E236DD1E2597}"/>
              </a:ext>
            </a:extLst>
          </p:cNvPr>
          <p:cNvSpPr txBox="1"/>
          <p:nvPr/>
        </p:nvSpPr>
        <p:spPr>
          <a:xfrm>
            <a:off x="3356811" y="782053"/>
            <a:ext cx="37465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Quick Recap…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5DCDA-A7A9-8541-BF09-45B087FAD760}"/>
              </a:ext>
            </a:extLst>
          </p:cNvPr>
          <p:cNvSpPr txBox="1"/>
          <p:nvPr/>
        </p:nvSpPr>
        <p:spPr>
          <a:xfrm>
            <a:off x="3621505" y="2923674"/>
            <a:ext cx="5817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Research Outputs so far…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(Since mid fifties…)</a:t>
            </a:r>
          </a:p>
        </p:txBody>
      </p:sp>
    </p:spTree>
    <p:extLst>
      <p:ext uri="{BB962C8B-B14F-4D97-AF65-F5344CB8AC3E}">
        <p14:creationId xmlns:p14="http://schemas.microsoft.com/office/powerpoint/2010/main" val="1562482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3">
            <a:extLst>
              <a:ext uri="{FF2B5EF4-FFF2-40B4-BE49-F238E27FC236}">
                <a16:creationId xmlns:a16="http://schemas.microsoft.com/office/drawing/2014/main" id="{4DB07516-D3A4-834D-A7AB-0DE51790CD2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349126" y="448751"/>
            <a:ext cx="5715000" cy="2582863"/>
          </a:xfrm>
        </p:spPr>
        <p:txBody>
          <a:bodyPr rtlCol="0"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Krungthep" panose="02000400000000000000" pitchFamily="2" charset="-34"/>
                <a:cs typeface="Times New Roman" panose="02020603050405020304" pitchFamily="18" charset="0"/>
              </a:rPr>
              <a:t>Gen 1: BAMBOO MAT BASED</a:t>
            </a:r>
            <a:endParaRPr lang="en-US" sz="2400" b="1" dirty="0">
              <a:solidFill>
                <a:srgbClr val="336600"/>
              </a:solidFill>
              <a:ea typeface="Krungthep" panose="02000400000000000000" pitchFamily="2" charset="-34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rgbClr val="336600"/>
              </a:buClr>
              <a:buFont typeface="Wingdings" pitchFamily="2" charset="2"/>
              <a:buChar char="Ø"/>
              <a:defRPr/>
            </a:pPr>
            <a:r>
              <a:rPr lang="en-US" sz="1800" b="1" dirty="0">
                <a:solidFill>
                  <a:srgbClr val="336600"/>
                </a:solidFill>
              </a:rPr>
              <a:t>BAMBOO MAT BOARD (BMB) (</a:t>
            </a:r>
            <a:r>
              <a:rPr lang="en-US" sz="1800" b="1" dirty="0">
                <a:solidFill>
                  <a:srgbClr val="0070C0"/>
                </a:solidFill>
              </a:rPr>
              <a:t>1985</a:t>
            </a:r>
            <a:r>
              <a:rPr lang="en-US" sz="1800" b="1" dirty="0">
                <a:solidFill>
                  <a:srgbClr val="336600"/>
                </a:solidFill>
              </a:rPr>
              <a:t>)</a:t>
            </a:r>
          </a:p>
          <a:p>
            <a:pPr>
              <a:lnSpc>
                <a:spcPct val="80000"/>
              </a:lnSpc>
              <a:buClr>
                <a:srgbClr val="336600"/>
              </a:buClr>
              <a:buFont typeface="Wingdings" pitchFamily="2" charset="2"/>
              <a:buChar char="Ø"/>
              <a:defRPr/>
            </a:pPr>
            <a:r>
              <a:rPr lang="en-US" sz="1800" b="1" dirty="0">
                <a:solidFill>
                  <a:srgbClr val="336600"/>
                </a:solidFill>
              </a:rPr>
              <a:t>BAMBOO MAT CORRUGATED SHEETS (BMCS) (</a:t>
            </a:r>
            <a:r>
              <a:rPr lang="en-US" sz="1800" b="1" dirty="0">
                <a:solidFill>
                  <a:srgbClr val="0070C0"/>
                </a:solidFill>
              </a:rPr>
              <a:t>2002</a:t>
            </a:r>
            <a:r>
              <a:rPr lang="en-US" sz="1800" b="1" dirty="0">
                <a:solidFill>
                  <a:srgbClr val="336600"/>
                </a:solidFill>
              </a:rPr>
              <a:t>)</a:t>
            </a:r>
          </a:p>
          <a:p>
            <a:pPr>
              <a:lnSpc>
                <a:spcPct val="80000"/>
              </a:lnSpc>
              <a:buClr>
                <a:srgbClr val="336600"/>
              </a:buClr>
              <a:buFont typeface="Wingdings" pitchFamily="2" charset="2"/>
              <a:buChar char="Ø"/>
              <a:defRPr/>
            </a:pPr>
            <a:r>
              <a:rPr lang="en-US" sz="1800" b="1" dirty="0">
                <a:solidFill>
                  <a:srgbClr val="336600"/>
                </a:solidFill>
              </a:rPr>
              <a:t>BAMBOO MAT RIDGE CAP (BMRC)</a:t>
            </a:r>
          </a:p>
          <a:p>
            <a:pPr>
              <a:lnSpc>
                <a:spcPct val="80000"/>
              </a:lnSpc>
              <a:buClr>
                <a:srgbClr val="336600"/>
              </a:buClr>
              <a:buFont typeface="Wingdings" pitchFamily="2" charset="2"/>
              <a:buChar char="Ø"/>
              <a:defRPr/>
            </a:pPr>
            <a:r>
              <a:rPr lang="en-US" sz="1800" b="1" dirty="0">
                <a:solidFill>
                  <a:srgbClr val="336600"/>
                </a:solidFill>
              </a:rPr>
              <a:t>BAMBOO MAT MOULDED SKIN BOARD (BMMSB)</a:t>
            </a:r>
          </a:p>
        </p:txBody>
      </p:sp>
      <p:sp>
        <p:nvSpPr>
          <p:cNvPr id="244740" name="Text Box 9">
            <a:extLst>
              <a:ext uri="{FF2B5EF4-FFF2-40B4-BE49-F238E27FC236}">
                <a16:creationId xmlns:a16="http://schemas.microsoft.com/office/drawing/2014/main" id="{D8447E1F-3370-0E4A-80DF-A24A0FF61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138114"/>
            <a:ext cx="693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408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AVAILABLE BAMBOO TECHNOLOGIES</a:t>
            </a:r>
          </a:p>
        </p:txBody>
      </p:sp>
      <p:sp>
        <p:nvSpPr>
          <p:cNvPr id="124939" name="Text Box 11">
            <a:extLst>
              <a:ext uri="{FF2B5EF4-FFF2-40B4-BE49-F238E27FC236}">
                <a16:creationId xmlns:a16="http://schemas.microsoft.com/office/drawing/2014/main" id="{5F0081E6-BB5F-2445-9054-33F4C0753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830" y="2819963"/>
            <a:ext cx="807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Gen 2: BAMBOO STRIP BASED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(2011)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en-US" sz="2000" dirty="0">
              <a:solidFill>
                <a:srgbClr val="0A0A96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rgbClr val="3366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A0A96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336600"/>
                </a:solidFill>
                <a:latin typeface="Calibri" pitchFamily="34" charset="0"/>
              </a:rPr>
              <a:t>BAMBOO HORIZONTAL LAMINATES</a:t>
            </a:r>
          </a:p>
          <a:p>
            <a:pPr>
              <a:spcBef>
                <a:spcPct val="20000"/>
              </a:spcBef>
              <a:buClr>
                <a:srgbClr val="336600"/>
              </a:buClr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336600"/>
                </a:solidFill>
                <a:latin typeface="Calibri" pitchFamily="34" charset="0"/>
              </a:rPr>
              <a:t> BAMBOO VERTICAL LAMINATES</a:t>
            </a:r>
          </a:p>
          <a:p>
            <a:pPr>
              <a:spcBef>
                <a:spcPct val="20000"/>
              </a:spcBef>
              <a:buClr>
                <a:srgbClr val="336600"/>
              </a:buClr>
              <a:defRPr/>
            </a:pPr>
            <a:endParaRPr lang="en-US" sz="2000" b="1" dirty="0">
              <a:solidFill>
                <a:srgbClr val="336600"/>
              </a:solidFill>
              <a:latin typeface="Calibri" pitchFamily="34" charset="0"/>
            </a:endParaRPr>
          </a:p>
        </p:txBody>
      </p:sp>
      <p:sp>
        <p:nvSpPr>
          <p:cNvPr id="244742" name="Text Box 13">
            <a:extLst>
              <a:ext uri="{FF2B5EF4-FFF2-40B4-BE49-F238E27FC236}">
                <a16:creationId xmlns:a16="http://schemas.microsoft.com/office/drawing/2014/main" id="{5C1C2A79-A556-7249-9BFD-DB5AC43AE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978" y="4040324"/>
            <a:ext cx="830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  </a:t>
            </a:r>
            <a:r>
              <a:rPr lang="en-US" altLang="en-US" sz="2400" b="1" dirty="0">
                <a:solidFill>
                  <a:srgbClr val="9A0000"/>
                </a:solidFill>
                <a:latin typeface="Bookman Old Style" panose="02050604050505020204" pitchFamily="18" charset="0"/>
              </a:rPr>
              <a:t>Gen 3: </a:t>
            </a:r>
            <a:r>
              <a:rPr lang="en-US" altLang="en-US" sz="2400" b="1" dirty="0">
                <a:solidFill>
                  <a:srgbClr val="336600"/>
                </a:solidFill>
                <a:latin typeface="Bookman Old Style" panose="02050604050505020204" pitchFamily="18" charset="0"/>
              </a:rPr>
              <a:t>Bamboo Strand Lumber/</a:t>
            </a:r>
            <a:r>
              <a:rPr lang="en-US" altLang="en-US" sz="2400" b="1" dirty="0" err="1">
                <a:solidFill>
                  <a:srgbClr val="336600"/>
                </a:solidFill>
                <a:latin typeface="Bookman Old Style" panose="02050604050505020204" pitchFamily="18" charset="0"/>
              </a:rPr>
              <a:t>Scrimber</a:t>
            </a:r>
            <a:endParaRPr lang="en-US" altLang="en-US" sz="2400" b="1" dirty="0">
              <a:solidFill>
                <a:srgbClr val="336600"/>
              </a:solidFill>
              <a:latin typeface="Bookman Old Style" panose="02050604050505020204" pitchFamily="18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000" b="1" dirty="0">
                <a:solidFill>
                  <a:srgbClr val="336600"/>
                </a:solidFill>
                <a:latin typeface="Bookman Old Style" panose="02050604050505020204" pitchFamily="18" charset="0"/>
              </a:rPr>
              <a:t>                                                  (</a:t>
            </a:r>
            <a:r>
              <a:rPr lang="en-US" altLang="en-US" sz="24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2014</a:t>
            </a:r>
            <a:r>
              <a:rPr lang="en-US" altLang="en-US" sz="2000" b="1" dirty="0">
                <a:solidFill>
                  <a:srgbClr val="336600"/>
                </a:solidFill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140297" name="Text Box 9">
            <a:extLst>
              <a:ext uri="{FF2B5EF4-FFF2-40B4-BE49-F238E27FC236}">
                <a16:creationId xmlns:a16="http://schemas.microsoft.com/office/drawing/2014/main" id="{B24EFE17-1FA7-5345-B9FD-BA702D3FB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430" y="4820566"/>
            <a:ext cx="838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Miscellaneous Tools</a:t>
            </a:r>
          </a:p>
          <a:p>
            <a:pPr>
              <a:spcBef>
                <a:spcPct val="50000"/>
              </a:spcBef>
              <a:buClr>
                <a:srgbClr val="3366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	</a:t>
            </a:r>
            <a:r>
              <a:rPr lang="en-US" sz="20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ANCILLARY</a:t>
            </a: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 </a:t>
            </a:r>
            <a:r>
              <a:rPr lang="en-US" sz="20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BAMBOO PRODUCTS</a:t>
            </a:r>
          </a:p>
          <a:p>
            <a:pPr>
              <a:spcBef>
                <a:spcPct val="50000"/>
              </a:spcBef>
              <a:buClr>
                <a:srgbClr val="336600"/>
              </a:buClr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33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	BAMBOO BASED HOUSING SYSTEM</a:t>
            </a:r>
          </a:p>
        </p:txBody>
      </p:sp>
      <p:pic>
        <p:nvPicPr>
          <p:cNvPr id="8" name="Picture 2" descr="http://www.1077thebronc.com/wp-content/uploads/2011/09/SustainableYouGraphic1.jpg">
            <a:extLst>
              <a:ext uri="{FF2B5EF4-FFF2-40B4-BE49-F238E27FC236}">
                <a16:creationId xmlns:a16="http://schemas.microsoft.com/office/drawing/2014/main" id="{A8ADA773-0965-3044-9383-4AF0E0608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457" y="1002984"/>
            <a:ext cx="4014122" cy="43871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09F57A-9E15-E441-9F2D-4E088ED2E017}"/>
              </a:ext>
            </a:extLst>
          </p:cNvPr>
          <p:cNvSpPr txBox="1"/>
          <p:nvPr/>
        </p:nvSpPr>
        <p:spPr>
          <a:xfrm>
            <a:off x="8017457" y="5679000"/>
            <a:ext cx="3482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Year of commercialisation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7CFE33-D3B3-004E-B02C-122C629F3D07}"/>
              </a:ext>
            </a:extLst>
          </p:cNvPr>
          <p:cNvSpPr/>
          <p:nvPr/>
        </p:nvSpPr>
        <p:spPr>
          <a:xfrm>
            <a:off x="7457574" y="5727982"/>
            <a:ext cx="473657" cy="363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ext Box 6">
            <a:extLst>
              <a:ext uri="{FF2B5EF4-FFF2-40B4-BE49-F238E27FC236}">
                <a16:creationId xmlns:a16="http://schemas.microsoft.com/office/drawing/2014/main" id="{CC1DD16A-0184-2446-9484-509ADEE4C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1926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800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PRE-FAB HOUSES WITH BMB, BMCS &amp; BMRC</a:t>
            </a:r>
          </a:p>
        </p:txBody>
      </p:sp>
      <p:sp>
        <p:nvSpPr>
          <p:cNvPr id="253955" name="Text Box 8">
            <a:extLst>
              <a:ext uri="{FF2B5EF4-FFF2-40B4-BE49-F238E27FC236}">
                <a16:creationId xmlns:a16="http://schemas.microsoft.com/office/drawing/2014/main" id="{A92CEE56-7CA1-C94B-97AB-69F02EDB8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399213"/>
            <a:ext cx="3429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404040"/>
                </a:solidFill>
                <a:latin typeface="Arial" panose="020B0604020202020204" pitchFamily="34" charset="0"/>
              </a:rPr>
              <a:t>Prefab Bamboo Solar Hut, Delhi</a:t>
            </a:r>
          </a:p>
        </p:txBody>
      </p:sp>
      <p:sp>
        <p:nvSpPr>
          <p:cNvPr id="253956" name="Text Box 11">
            <a:extLst>
              <a:ext uri="{FF2B5EF4-FFF2-40B4-BE49-F238E27FC236}">
                <a16:creationId xmlns:a16="http://schemas.microsoft.com/office/drawing/2014/main" id="{1891428B-9EBB-044F-B24B-B567E1706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214688"/>
            <a:ext cx="419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404040"/>
                </a:solidFill>
                <a:latin typeface="Arial" panose="020B0604020202020204" pitchFamily="34" charset="0"/>
              </a:rPr>
              <a:t>Prefab Bamboo House, Hyderabad</a:t>
            </a:r>
          </a:p>
        </p:txBody>
      </p:sp>
      <p:pic>
        <p:nvPicPr>
          <p:cNvPr id="253957" name="Picture 2" descr="C:\Users\bnmohanty86\Desktop\Pre fab houses\3d88d412-5ebc-48ab-9a3a-08675fc9d1d1.JPG">
            <a:extLst>
              <a:ext uri="{FF2B5EF4-FFF2-40B4-BE49-F238E27FC236}">
                <a16:creationId xmlns:a16="http://schemas.microsoft.com/office/drawing/2014/main" id="{B3EF74EC-676B-4F4B-B8FB-4667CA0D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3602039"/>
            <a:ext cx="3429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8" name="Picture 3" descr="C:\Users\bnmohanty86\Desktop\Pre fab houses\d2882a50-a303-4927-8c86-765f9e979755.JPG">
            <a:extLst>
              <a:ext uri="{FF2B5EF4-FFF2-40B4-BE49-F238E27FC236}">
                <a16:creationId xmlns:a16="http://schemas.microsoft.com/office/drawing/2014/main" id="{8C5989DD-650C-8C47-95C2-35CE9C20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9" y="685801"/>
            <a:ext cx="3856037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59" name="Picture 4" descr="C:\Users\bnmohanty86\Desktop\Pre fab houses\b6e92a79-f263-4768-8544-39f48a105559.JPG">
            <a:extLst>
              <a:ext uri="{FF2B5EF4-FFF2-40B4-BE49-F238E27FC236}">
                <a16:creationId xmlns:a16="http://schemas.microsoft.com/office/drawing/2014/main" id="{B6C975F4-24AD-D745-B62B-D4556069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0" y="685801"/>
            <a:ext cx="353695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0" name="Picture 5" descr="C:\Users\bnmohanty86\Desktop\Pre fab houses\9dc1a15b-0c7d-4898-894e-0553cb3adb35.JPG">
            <a:extLst>
              <a:ext uri="{FF2B5EF4-FFF2-40B4-BE49-F238E27FC236}">
                <a16:creationId xmlns:a16="http://schemas.microsoft.com/office/drawing/2014/main" id="{9B4B6E08-FF71-BF4C-8BBC-74CC68289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4" y="3551238"/>
            <a:ext cx="329723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C:\Users\bnmohanty86\Desktop\Laser &amp; Laminates Decoration\IMG-4240.JPG">
            <a:extLst>
              <a:ext uri="{FF2B5EF4-FFF2-40B4-BE49-F238E27FC236}">
                <a16:creationId xmlns:a16="http://schemas.microsoft.com/office/drawing/2014/main" id="{92F8805A-BAF6-C842-9E88-DF43AC062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595313"/>
            <a:ext cx="8547100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099" name="Picture 4" descr="C:\Users\bnmohanty86\Desktop\Laser &amp; Laminates Decoration\IMG-4242.JPG">
            <a:extLst>
              <a:ext uri="{FF2B5EF4-FFF2-40B4-BE49-F238E27FC236}">
                <a16:creationId xmlns:a16="http://schemas.microsoft.com/office/drawing/2014/main" id="{C3FA2B85-4D37-5743-BF76-7F64C604A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3654426"/>
            <a:ext cx="405923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0" name="Picture 6" descr="C:\Users\bnmohanty86\Desktop\Laser &amp; Laminates Decoration\IMG-4243.JPG">
            <a:extLst>
              <a:ext uri="{FF2B5EF4-FFF2-40B4-BE49-F238E27FC236}">
                <a16:creationId xmlns:a16="http://schemas.microsoft.com/office/drawing/2014/main" id="{3BC72045-508F-FA4B-94BD-4CE39D66D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3921126"/>
            <a:ext cx="448786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2DB8A-1165-3541-BA0D-3F419A094CE4}"/>
              </a:ext>
            </a:extLst>
          </p:cNvPr>
          <p:cNvSpPr txBox="1"/>
          <p:nvPr/>
        </p:nvSpPr>
        <p:spPr>
          <a:xfrm>
            <a:off x="2552828" y="72093"/>
            <a:ext cx="7469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INTERIOR BENGALURU T2</a:t>
            </a:r>
            <a:r>
              <a:rPr lang="en-US" sz="2800" b="1" dirty="0">
                <a:solidFill>
                  <a:srgbClr val="C00000"/>
                </a:solidFill>
              </a:rPr>
              <a:t>: </a:t>
            </a:r>
            <a:r>
              <a:rPr lang="en-US" sz="2800" b="1" i="1" dirty="0">
                <a:solidFill>
                  <a:srgbClr val="C00000"/>
                </a:solidFill>
              </a:rPr>
              <a:t>Bamboo Laminates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F205AC-7B23-0446-9D32-E803EDE9736A}"/>
              </a:ext>
            </a:extLst>
          </p:cNvPr>
          <p:cNvSpPr txBox="1"/>
          <p:nvPr/>
        </p:nvSpPr>
        <p:spPr>
          <a:xfrm>
            <a:off x="10348913" y="5664200"/>
            <a:ext cx="1635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Courtesy:</a:t>
            </a:r>
          </a:p>
          <a:p>
            <a:r>
              <a:rPr lang="en-US" sz="2000" b="1" dirty="0">
                <a:solidFill>
                  <a:srgbClr val="00B050"/>
                </a:solidFill>
              </a:rPr>
              <a:t>DASSO Group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D28C33-5E1D-8E4F-8D1B-18C46086E11E}"/>
              </a:ext>
            </a:extLst>
          </p:cNvPr>
          <p:cNvSpPr/>
          <p:nvPr/>
        </p:nvSpPr>
        <p:spPr>
          <a:xfrm>
            <a:off x="1524001" y="1"/>
            <a:ext cx="912971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FORWARD LINKAGES</a:t>
            </a:r>
            <a:r>
              <a:rPr lang="en-US" altLang="en-US" sz="28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Bamboo lumber  </a:t>
            </a:r>
          </a:p>
        </p:txBody>
      </p:sp>
      <p:pic>
        <p:nvPicPr>
          <p:cNvPr id="265224" name="Picture 9" descr="C:\Users\bnmohanty86\Desktop\Laser &amp; Laminates Decoration\IMG-0715.jpg">
            <a:extLst>
              <a:ext uri="{FF2B5EF4-FFF2-40B4-BE49-F238E27FC236}">
                <a16:creationId xmlns:a16="http://schemas.microsoft.com/office/drawing/2014/main" id="{AB256126-BF72-1C48-B21D-C7334E0C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09" y="655769"/>
            <a:ext cx="286702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6F2700B3-EF2A-C74F-A59B-28066E28E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3429000"/>
            <a:ext cx="6269996" cy="3261360"/>
          </a:xfrm>
          <a:prstGeom prst="rect">
            <a:avLst/>
          </a:prstGeom>
        </p:spPr>
      </p:pic>
      <p:pic>
        <p:nvPicPr>
          <p:cNvPr id="11" name="Picture 10" descr="A picture containing floor, indoor, building, wall&#10;&#10;Description automatically generated">
            <a:extLst>
              <a:ext uri="{FF2B5EF4-FFF2-40B4-BE49-F238E27FC236}">
                <a16:creationId xmlns:a16="http://schemas.microsoft.com/office/drawing/2014/main" id="{26333A11-4FA0-D84C-B3D2-3D8FE4288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843" y="3339799"/>
            <a:ext cx="5684518" cy="3350561"/>
          </a:xfrm>
          <a:prstGeom prst="rect">
            <a:avLst/>
          </a:prstGeom>
        </p:spPr>
      </p:pic>
      <p:pic>
        <p:nvPicPr>
          <p:cNvPr id="6" name="Picture 5" descr="A picture containing text, floor, indoor, chair&#10;&#10;Description automatically generated">
            <a:extLst>
              <a:ext uri="{FF2B5EF4-FFF2-40B4-BE49-F238E27FC236}">
                <a16:creationId xmlns:a16="http://schemas.microsoft.com/office/drawing/2014/main" id="{1F2F4B99-292E-8B44-A7BF-64898D2B7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65" y="655769"/>
            <a:ext cx="4099560" cy="2779713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20A4CD5D-1EC0-914D-9CAE-FBB1552E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518" y="707037"/>
            <a:ext cx="2612605" cy="266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3B3DC3-FE31-F04C-B95C-AD908006132B}"/>
              </a:ext>
            </a:extLst>
          </p:cNvPr>
          <p:cNvSpPr txBox="1"/>
          <p:nvPr/>
        </p:nvSpPr>
        <p:spPr>
          <a:xfrm>
            <a:off x="555701" y="541794"/>
            <a:ext cx="5540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Baloo" panose="03080902040302020200" pitchFamily="66" charset="77"/>
                <a:cs typeface="Baloo" panose="03080902040302020200" pitchFamily="66" charset="77"/>
              </a:rPr>
              <a:t>Bamboo Lumber/Wood</a:t>
            </a:r>
            <a:endParaRPr lang="en-US" sz="2800" b="1" dirty="0">
              <a:solidFill>
                <a:srgbClr val="C00000"/>
              </a:solidFill>
              <a:latin typeface="Baloo" panose="03080902040302020200" pitchFamily="66" charset="77"/>
              <a:cs typeface="Baloo" panose="03080902040302020200" pitchFamily="66" charset="77"/>
            </a:endParaRP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4DCA2A8-E67F-CC4D-8293-07ADDA7B6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6" name="Picture 5" descr="A group of wooden chopsticks&#10;&#10;Description automatically generated with low confidence">
            <a:extLst>
              <a:ext uri="{FF2B5EF4-FFF2-40B4-BE49-F238E27FC236}">
                <a16:creationId xmlns:a16="http://schemas.microsoft.com/office/drawing/2014/main" id="{46B4C645-C652-394A-BCF3-9EC191385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DC2B48-8570-D641-9DEF-E89D27764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" y="1858738"/>
            <a:ext cx="5745480" cy="374958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938D6-7C14-4042-B589-BC30FEBBD0FD}"/>
              </a:ext>
            </a:extLst>
          </p:cNvPr>
          <p:cNvSpPr txBox="1"/>
          <p:nvPr/>
        </p:nvSpPr>
        <p:spPr>
          <a:xfrm>
            <a:off x="612648" y="365124"/>
            <a:ext cx="5221224" cy="2066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Baloo" panose="03080902040302020200" pitchFamily="66" charset="77"/>
                <a:ea typeface="+mj-ea"/>
                <a:cs typeface="Baloo" panose="03080902040302020200" pitchFamily="66" charset="77"/>
              </a:rPr>
              <a:t>Coiled Bamboo Appliances </a:t>
            </a:r>
          </a:p>
        </p:txBody>
      </p:sp>
      <p:pic>
        <p:nvPicPr>
          <p:cNvPr id="5" name="Picture 4" descr="A person fetching water from a well&#10;&#10;Description automatically generated with low confidence">
            <a:extLst>
              <a:ext uri="{FF2B5EF4-FFF2-40B4-BE49-F238E27FC236}">
                <a16:creationId xmlns:a16="http://schemas.microsoft.com/office/drawing/2014/main" id="{587731F9-FBDE-1448-B88A-F87124B14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" r="38526" b="4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7" name="Picture 6" descr="A picture containing person, potter's wheel, dining table&#10;&#10;Description automatically generated">
            <a:extLst>
              <a:ext uri="{FF2B5EF4-FFF2-40B4-BE49-F238E27FC236}">
                <a16:creationId xmlns:a16="http://schemas.microsoft.com/office/drawing/2014/main" id="{0F8B994F-DDE5-9644-8E2A-A1804EEB6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2" r="11508" b="-6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466C8F-783D-DA47-910C-53193DE84265}"/>
              </a:ext>
            </a:extLst>
          </p:cNvPr>
          <p:cNvSpPr txBox="1"/>
          <p:nvPr/>
        </p:nvSpPr>
        <p:spPr>
          <a:xfrm>
            <a:off x="612648" y="2843784"/>
            <a:ext cx="5221224" cy="33284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First derived from Vietnam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1-mm slivers are first curved on a roller &amp; held tightly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Put over another 3-D mold for eventual form &amp; glue applied on both sides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9" name="Picture 8" descr="A picture containing indoor, tableware, bowl, wooden&#10;&#10;Description automatically generated">
            <a:extLst>
              <a:ext uri="{FF2B5EF4-FFF2-40B4-BE49-F238E27FC236}">
                <a16:creationId xmlns:a16="http://schemas.microsoft.com/office/drawing/2014/main" id="{84297952-F653-564C-BDDC-C4849CE42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5250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2070</TotalTime>
  <Words>804</Words>
  <Application>Microsoft Macintosh PowerPoint</Application>
  <PresentationFormat>Widescreen</PresentationFormat>
  <Paragraphs>177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Aharoni</vt:lpstr>
      <vt:lpstr>Arial</vt:lpstr>
      <vt:lpstr>Baloo</vt:lpstr>
      <vt:lpstr>Bookman Old Style</vt:lpstr>
      <vt:lpstr>Britannic Bold</vt:lpstr>
      <vt:lpstr>Calibri</vt:lpstr>
      <vt:lpstr>Calibri Light</vt:lpstr>
      <vt:lpstr>Georgia</vt:lpstr>
      <vt:lpstr>Mistral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Braja Mohanty</dc:creator>
  <cp:lastModifiedBy>Braja Mohanty</cp:lastModifiedBy>
  <cp:revision>195</cp:revision>
  <dcterms:created xsi:type="dcterms:W3CDTF">2021-08-03T10:45:47Z</dcterms:created>
  <dcterms:modified xsi:type="dcterms:W3CDTF">2021-08-13T04:56:57Z</dcterms:modified>
</cp:coreProperties>
</file>